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73" r:id="rId4"/>
    <p:sldId id="259" r:id="rId5"/>
    <p:sldId id="272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4" d="100"/>
          <a:sy n="94" d="100"/>
        </p:scale>
        <p:origin x="-384" y="-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yo-N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yo-N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3DB66-FD30-4048-9B08-7F0EDFC1BD45}" type="datetimeFigureOut">
              <a:rPr lang="yo-NG" smtClean="0"/>
              <a:t>7/2/2017</a:t>
            </a:fld>
            <a:endParaRPr lang="yo-N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yo-N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32033-0C7F-420D-95EB-A20E741A3A2B}" type="slidenum">
              <a:rPr lang="yo-NG" smtClean="0"/>
              <a:t>‹#›</a:t>
            </a:fld>
            <a:endParaRPr lang="yo-NG"/>
          </a:p>
        </p:txBody>
      </p:sp>
    </p:spTree>
    <p:extLst>
      <p:ext uri="{BB962C8B-B14F-4D97-AF65-F5344CB8AC3E}">
        <p14:creationId xmlns:p14="http://schemas.microsoft.com/office/powerpoint/2010/main" val="515200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yo-N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yo-N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3DB66-FD30-4048-9B08-7F0EDFC1BD45}" type="datetimeFigureOut">
              <a:rPr lang="yo-NG" smtClean="0"/>
              <a:t>7/2/2017</a:t>
            </a:fld>
            <a:endParaRPr lang="yo-N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yo-N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32033-0C7F-420D-95EB-A20E741A3A2B}" type="slidenum">
              <a:rPr lang="yo-NG" smtClean="0"/>
              <a:t>‹#›</a:t>
            </a:fld>
            <a:endParaRPr lang="yo-NG"/>
          </a:p>
        </p:txBody>
      </p:sp>
    </p:spTree>
    <p:extLst>
      <p:ext uri="{BB962C8B-B14F-4D97-AF65-F5344CB8AC3E}">
        <p14:creationId xmlns:p14="http://schemas.microsoft.com/office/powerpoint/2010/main" val="4268122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yo-N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yo-N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3DB66-FD30-4048-9B08-7F0EDFC1BD45}" type="datetimeFigureOut">
              <a:rPr lang="yo-NG" smtClean="0"/>
              <a:t>7/2/2017</a:t>
            </a:fld>
            <a:endParaRPr lang="yo-N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yo-N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32033-0C7F-420D-95EB-A20E741A3A2B}" type="slidenum">
              <a:rPr lang="yo-NG" smtClean="0"/>
              <a:t>‹#›</a:t>
            </a:fld>
            <a:endParaRPr lang="yo-NG"/>
          </a:p>
        </p:txBody>
      </p:sp>
    </p:spTree>
    <p:extLst>
      <p:ext uri="{BB962C8B-B14F-4D97-AF65-F5344CB8AC3E}">
        <p14:creationId xmlns:p14="http://schemas.microsoft.com/office/powerpoint/2010/main" val="25802832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0089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yo-N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AD616-E2DA-42C1-B6A4-DBA67CF2FE01}" type="slidenum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yo-NG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yo-NG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5AC99-975D-4DE0-BDBF-5E8F72414AF9}" type="datetimeFigureOut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7/2/2017</a:t>
            </a:fld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96626"/>
            <a:ext cx="1760561" cy="1661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202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yo-N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yo-N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5AC99-975D-4DE0-BDBF-5E8F72414AF9}" type="datetimeFigureOut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7/2/2017</a:t>
            </a:fld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AD616-E2DA-42C1-B6A4-DBA67CF2FE01}" type="slidenum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06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yo-N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5AC99-975D-4DE0-BDBF-5E8F72414AF9}" type="datetimeFigureOut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7/2/2017</a:t>
            </a:fld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AD616-E2DA-42C1-B6A4-DBA67CF2FE01}" type="slidenum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29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yo-N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yo-N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yo-N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5AC99-975D-4DE0-BDBF-5E8F72414AF9}" type="datetimeFigureOut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7/2/2017</a:t>
            </a:fld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AD616-E2DA-42C1-B6A4-DBA67CF2FE01}" type="slidenum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7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10000"/>
    </mc:Choice>
    <mc:Fallback xmlns="">
      <p:transition advTm="10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yo-N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yo-N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yo-N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5AC99-975D-4DE0-BDBF-5E8F72414AF9}" type="datetimeFigureOut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7/2/2017</a:t>
            </a:fld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AD616-E2DA-42C1-B6A4-DBA67CF2FE01}" type="slidenum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05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10000"/>
    </mc:Choice>
    <mc:Fallback xmlns="">
      <p:transition advTm="10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yo-N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5AC99-975D-4DE0-BDBF-5E8F72414AF9}" type="datetimeFigureOut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7/2/2017</a:t>
            </a:fld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AD616-E2DA-42C1-B6A4-DBA67CF2FE01}" type="slidenum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06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10000"/>
    </mc:Choice>
    <mc:Fallback xmlns="">
      <p:transition advTm="100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5AC99-975D-4DE0-BDBF-5E8F72414AF9}" type="datetimeFigureOut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7/2/2017</a:t>
            </a:fld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AD616-E2DA-42C1-B6A4-DBA67CF2FE01}" type="slidenum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714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10000"/>
    </mc:Choice>
    <mc:Fallback xmlns="">
      <p:transition advTm="10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yo-N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yo-N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5AC99-975D-4DE0-BDBF-5E8F72414AF9}" type="datetimeFigureOut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7/2/2017</a:t>
            </a:fld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AD616-E2DA-42C1-B6A4-DBA67CF2FE01}" type="slidenum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87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10000"/>
    </mc:Choice>
    <mc:Fallback xmlns="">
      <p:transition advTm="1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yo-N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yo-N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3DB66-FD30-4048-9B08-7F0EDFC1BD45}" type="datetimeFigureOut">
              <a:rPr lang="yo-NG" smtClean="0"/>
              <a:t>7/2/2017</a:t>
            </a:fld>
            <a:endParaRPr lang="yo-N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yo-N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32033-0C7F-420D-95EB-A20E741A3A2B}" type="slidenum">
              <a:rPr lang="yo-NG" smtClean="0"/>
              <a:t>‹#›</a:t>
            </a:fld>
            <a:endParaRPr lang="yo-NG"/>
          </a:p>
        </p:txBody>
      </p:sp>
    </p:spTree>
    <p:extLst>
      <p:ext uri="{BB962C8B-B14F-4D97-AF65-F5344CB8AC3E}">
        <p14:creationId xmlns:p14="http://schemas.microsoft.com/office/powerpoint/2010/main" val="38307628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yo-N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yo-N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5AC99-975D-4DE0-BDBF-5E8F72414AF9}" type="datetimeFigureOut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7/2/2017</a:t>
            </a:fld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AD616-E2DA-42C1-B6A4-DBA67CF2FE01}" type="slidenum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25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10000"/>
    </mc:Choice>
    <mc:Fallback xmlns="">
      <p:transition advTm="100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yo-N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yo-N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5AC99-975D-4DE0-BDBF-5E8F72414AF9}" type="datetimeFigureOut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7/2/2017</a:t>
            </a:fld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AD616-E2DA-42C1-B6A4-DBA67CF2FE01}" type="slidenum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21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10000"/>
    </mc:Choice>
    <mc:Fallback xmlns="">
      <p:transition advTm="10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yo-N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yo-N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5AC99-975D-4DE0-BDBF-5E8F72414AF9}" type="datetimeFigureOut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7/2/2017</a:t>
            </a:fld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AD616-E2DA-42C1-B6A4-DBA67CF2FE01}" type="slidenum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20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10000"/>
    </mc:Choice>
    <mc:Fallback xmlns="">
      <p:transition advTm="1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yo-N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3DB66-FD30-4048-9B08-7F0EDFC1BD45}" type="datetimeFigureOut">
              <a:rPr lang="yo-NG" smtClean="0"/>
              <a:t>7/2/2017</a:t>
            </a:fld>
            <a:endParaRPr lang="yo-N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yo-N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32033-0C7F-420D-95EB-A20E741A3A2B}" type="slidenum">
              <a:rPr lang="yo-NG" smtClean="0"/>
              <a:t>‹#›</a:t>
            </a:fld>
            <a:endParaRPr lang="yo-NG"/>
          </a:p>
        </p:txBody>
      </p:sp>
    </p:spTree>
    <p:extLst>
      <p:ext uri="{BB962C8B-B14F-4D97-AF65-F5344CB8AC3E}">
        <p14:creationId xmlns:p14="http://schemas.microsoft.com/office/powerpoint/2010/main" val="2921875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yo-N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yo-N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yo-N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3DB66-FD30-4048-9B08-7F0EDFC1BD45}" type="datetimeFigureOut">
              <a:rPr lang="yo-NG" smtClean="0"/>
              <a:t>7/2/2017</a:t>
            </a:fld>
            <a:endParaRPr lang="yo-N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yo-N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32033-0C7F-420D-95EB-A20E741A3A2B}" type="slidenum">
              <a:rPr lang="yo-NG" smtClean="0"/>
              <a:t>‹#›</a:t>
            </a:fld>
            <a:endParaRPr lang="yo-NG"/>
          </a:p>
        </p:txBody>
      </p:sp>
    </p:spTree>
    <p:extLst>
      <p:ext uri="{BB962C8B-B14F-4D97-AF65-F5344CB8AC3E}">
        <p14:creationId xmlns:p14="http://schemas.microsoft.com/office/powerpoint/2010/main" val="1098365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yo-N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yo-N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yo-N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3DB66-FD30-4048-9B08-7F0EDFC1BD45}" type="datetimeFigureOut">
              <a:rPr lang="yo-NG" smtClean="0"/>
              <a:t>7/2/2017</a:t>
            </a:fld>
            <a:endParaRPr lang="yo-N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yo-N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32033-0C7F-420D-95EB-A20E741A3A2B}" type="slidenum">
              <a:rPr lang="yo-NG" smtClean="0"/>
              <a:t>‹#›</a:t>
            </a:fld>
            <a:endParaRPr lang="yo-NG"/>
          </a:p>
        </p:txBody>
      </p:sp>
    </p:spTree>
    <p:extLst>
      <p:ext uri="{BB962C8B-B14F-4D97-AF65-F5344CB8AC3E}">
        <p14:creationId xmlns:p14="http://schemas.microsoft.com/office/powerpoint/2010/main" val="3336140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yo-N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3DB66-FD30-4048-9B08-7F0EDFC1BD45}" type="datetimeFigureOut">
              <a:rPr lang="yo-NG" smtClean="0"/>
              <a:t>7/2/2017</a:t>
            </a:fld>
            <a:endParaRPr lang="yo-N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yo-N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32033-0C7F-420D-95EB-A20E741A3A2B}" type="slidenum">
              <a:rPr lang="yo-NG" smtClean="0"/>
              <a:t>‹#›</a:t>
            </a:fld>
            <a:endParaRPr lang="yo-NG"/>
          </a:p>
        </p:txBody>
      </p:sp>
    </p:spTree>
    <p:extLst>
      <p:ext uri="{BB962C8B-B14F-4D97-AF65-F5344CB8AC3E}">
        <p14:creationId xmlns:p14="http://schemas.microsoft.com/office/powerpoint/2010/main" val="3615842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3DB66-FD30-4048-9B08-7F0EDFC1BD45}" type="datetimeFigureOut">
              <a:rPr lang="yo-NG" smtClean="0"/>
              <a:t>7/2/2017</a:t>
            </a:fld>
            <a:endParaRPr lang="yo-N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yo-N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32033-0C7F-420D-95EB-A20E741A3A2B}" type="slidenum">
              <a:rPr lang="yo-NG" smtClean="0"/>
              <a:t>‹#›</a:t>
            </a:fld>
            <a:endParaRPr lang="yo-NG"/>
          </a:p>
        </p:txBody>
      </p:sp>
    </p:spTree>
    <p:extLst>
      <p:ext uri="{BB962C8B-B14F-4D97-AF65-F5344CB8AC3E}">
        <p14:creationId xmlns:p14="http://schemas.microsoft.com/office/powerpoint/2010/main" val="1526624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yo-N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yo-N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3DB66-FD30-4048-9B08-7F0EDFC1BD45}" type="datetimeFigureOut">
              <a:rPr lang="yo-NG" smtClean="0"/>
              <a:t>7/2/2017</a:t>
            </a:fld>
            <a:endParaRPr lang="yo-N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yo-N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32033-0C7F-420D-95EB-A20E741A3A2B}" type="slidenum">
              <a:rPr lang="yo-NG" smtClean="0"/>
              <a:t>‹#›</a:t>
            </a:fld>
            <a:endParaRPr lang="yo-NG"/>
          </a:p>
        </p:txBody>
      </p:sp>
    </p:spTree>
    <p:extLst>
      <p:ext uri="{BB962C8B-B14F-4D97-AF65-F5344CB8AC3E}">
        <p14:creationId xmlns:p14="http://schemas.microsoft.com/office/powerpoint/2010/main" val="3490437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yo-N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yo-N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3DB66-FD30-4048-9B08-7F0EDFC1BD45}" type="datetimeFigureOut">
              <a:rPr lang="yo-NG" smtClean="0"/>
              <a:t>7/2/2017</a:t>
            </a:fld>
            <a:endParaRPr lang="yo-N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yo-N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32033-0C7F-420D-95EB-A20E741A3A2B}" type="slidenum">
              <a:rPr lang="yo-NG" smtClean="0"/>
              <a:t>‹#›</a:t>
            </a:fld>
            <a:endParaRPr lang="yo-NG"/>
          </a:p>
        </p:txBody>
      </p:sp>
    </p:spTree>
    <p:extLst>
      <p:ext uri="{BB962C8B-B14F-4D97-AF65-F5344CB8AC3E}">
        <p14:creationId xmlns:p14="http://schemas.microsoft.com/office/powerpoint/2010/main" val="3341883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yo-N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yo-N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63DB66-FD30-4048-9B08-7F0EDFC1BD45}" type="datetimeFigureOut">
              <a:rPr lang="yo-NG" smtClean="0"/>
              <a:t>7/2/2017</a:t>
            </a:fld>
            <a:endParaRPr lang="yo-N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yo-N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632033-0C7F-420D-95EB-A20E741A3A2B}" type="slidenum">
              <a:rPr lang="yo-NG" smtClean="0"/>
              <a:t>‹#›</a:t>
            </a:fld>
            <a:endParaRPr lang="yo-NG"/>
          </a:p>
        </p:txBody>
      </p:sp>
    </p:spTree>
    <p:extLst>
      <p:ext uri="{BB962C8B-B14F-4D97-AF65-F5344CB8AC3E}">
        <p14:creationId xmlns:p14="http://schemas.microsoft.com/office/powerpoint/2010/main" val="1925496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yo-N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yo-NG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5AC99-975D-4DE0-BDBF-5E8F72414AF9}" type="datetimeFigureOut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7/2/2017</a:t>
            </a:fld>
            <a:endParaRPr lang="yo-NG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6633"/>
            <a:ext cx="12192000" cy="17647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59" y="4833855"/>
            <a:ext cx="1848419" cy="1744283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yo-NG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AD616-E2DA-42C1-B6A4-DBA67CF2FE01}" type="slidenum">
              <a:rPr lang="yo-N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yo-N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402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7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educationmob@iinet.net.au" TargetMode="External"/><Relationship Id="rId2" Type="http://schemas.openxmlformats.org/officeDocument/2006/relationships/hyperlink" Target="http://creativecommons.org/licenses/by/4.0/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espace.cdu.edu.au/eserv/cdu:59546/HCGiese_ItemList.pdf" TargetMode="Externa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10185"/>
            <a:ext cx="9144000" cy="1655762"/>
          </a:xfrm>
        </p:spPr>
        <p:txBody>
          <a:bodyPr/>
          <a:lstStyle/>
          <a:p>
            <a:r>
              <a:rPr lang="en-AU" dirty="0" smtClean="0"/>
              <a:t>Early Childhood Champion</a:t>
            </a:r>
            <a:endParaRPr lang="yo-NG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340299"/>
            <a:ext cx="9144000" cy="1049698"/>
          </a:xfrm>
        </p:spPr>
        <p:txBody>
          <a:bodyPr/>
          <a:lstStyle/>
          <a:p>
            <a:r>
              <a:rPr lang="en-AU" dirty="0" smtClean="0"/>
              <a:t>Harry Giese</a:t>
            </a:r>
            <a:endParaRPr lang="yo-NG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5300"/>
            <a:ext cx="2705100" cy="2552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860" y="275500"/>
            <a:ext cx="4596280" cy="306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6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8000"/>
    </mc:Choice>
    <mc:Fallback xmlns="">
      <p:transition advTm="8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Preschools </a:t>
            </a:r>
            <a:r>
              <a:rPr lang="en-AU" dirty="0"/>
              <a:t>came under </a:t>
            </a:r>
            <a:r>
              <a:rPr lang="en-AU" dirty="0" smtClean="0"/>
              <a:t>the Welfare Branch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169" y="1934302"/>
            <a:ext cx="5536782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AU" sz="2400" dirty="0" smtClean="0"/>
              <a:t>In August 1955, the </a:t>
            </a:r>
            <a:r>
              <a:rPr lang="en-AU" sz="2400" dirty="0"/>
              <a:t>administration of </a:t>
            </a:r>
            <a:r>
              <a:rPr lang="en-AU" sz="2400" dirty="0" smtClean="0"/>
              <a:t>Preschools</a:t>
            </a:r>
            <a:r>
              <a:rPr lang="en-AU" sz="2400" dirty="0"/>
              <a:t>, originally under the direction of the Commonwealth Department of Education, was transferred to the Welfare Branch of the Northern Territory Administration.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AU" sz="2400" dirty="0"/>
              <a:t>Harry Giese oversaw all </a:t>
            </a:r>
            <a:r>
              <a:rPr lang="en-AU" sz="2400" dirty="0" smtClean="0"/>
              <a:t>Preschool </a:t>
            </a:r>
            <a:r>
              <a:rPr lang="en-AU" sz="2400" dirty="0"/>
              <a:t>teachers.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 smtClean="0"/>
          </a:p>
          <a:p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437" y="1934302"/>
            <a:ext cx="4291187" cy="404744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20591" y="5963935"/>
            <a:ext cx="59139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200" dirty="0" smtClean="0"/>
              <a:t>Ida Stanley, </a:t>
            </a:r>
            <a:r>
              <a:rPr lang="en-AU" sz="1200" dirty="0" err="1" smtClean="0"/>
              <a:t>nd</a:t>
            </a:r>
            <a:r>
              <a:rPr lang="en-AU" sz="1200" dirty="0" smtClean="0"/>
              <a:t>. Giese Collection</a:t>
            </a:r>
            <a:r>
              <a:rPr lang="en-AU" sz="1200" dirty="0"/>
              <a:t>, Northern Territory Library </a:t>
            </a:r>
            <a:r>
              <a:rPr lang="en-AU" sz="1200" dirty="0" smtClean="0"/>
              <a:t>PH0351-0072</a:t>
            </a:r>
            <a:endParaRPr lang="yo-NG" sz="1200" dirty="0"/>
          </a:p>
        </p:txBody>
      </p:sp>
    </p:spTree>
    <p:extLst>
      <p:ext uri="{BB962C8B-B14F-4D97-AF65-F5344CB8AC3E}">
        <p14:creationId xmlns:p14="http://schemas.microsoft.com/office/powerpoint/2010/main" val="417159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Availability of schooling </a:t>
            </a:r>
            <a:r>
              <a:rPr lang="en-AU" dirty="0"/>
              <a:t>expanded</a:t>
            </a:r>
            <a:endParaRPr lang="yo-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9776" y="2688654"/>
            <a:ext cx="4661301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AU" sz="2400" dirty="0"/>
              <a:t>Harry </a:t>
            </a:r>
            <a:r>
              <a:rPr lang="en-AU" sz="2400" dirty="0" smtClean="0"/>
              <a:t>accelerated </a:t>
            </a:r>
            <a:r>
              <a:rPr lang="en-AU" sz="2400" dirty="0"/>
              <a:t>the development of </a:t>
            </a:r>
            <a:r>
              <a:rPr lang="en-AU" sz="2400" dirty="0" smtClean="0"/>
              <a:t>education, </a:t>
            </a:r>
            <a:r>
              <a:rPr lang="en-AU" sz="2400" dirty="0"/>
              <a:t>opening schools on pastoral stations and new settlements.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67318" y="5484473"/>
            <a:ext cx="5826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 smtClean="0"/>
              <a:t>Tschirner Collection, Northern Territory Library PH703-0000 </a:t>
            </a:r>
            <a:endParaRPr lang="yo-NG" sz="1200" dirty="0"/>
          </a:p>
        </p:txBody>
      </p:sp>
      <p:pic>
        <p:nvPicPr>
          <p:cNvPr id="4" name="Picture 3" descr="Screen Shot 2016-09-29 at 1.17.28 P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233" y="2058171"/>
            <a:ext cx="47752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35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Branch’s role in Preschools </a:t>
            </a:r>
            <a:r>
              <a:rPr lang="en-AU" dirty="0"/>
              <a:t>was explicit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1437" y="1486988"/>
            <a:ext cx="5334000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AU" sz="2400" dirty="0"/>
              <a:t>The Welfare Branch was responsible for the planning, provision and administration of </a:t>
            </a:r>
            <a:r>
              <a:rPr lang="en-AU" sz="2400" dirty="0" smtClean="0"/>
              <a:t>Preschool </a:t>
            </a:r>
            <a:r>
              <a:rPr lang="en-AU" sz="2400" dirty="0"/>
              <a:t>education involving:</a:t>
            </a:r>
          </a:p>
          <a:p>
            <a:pPr marL="571500" lvl="0" indent="-571500">
              <a:lnSpc>
                <a:spcPct val="100000"/>
              </a:lnSpc>
              <a:buFont typeface="+mj-lt"/>
              <a:buAutoNum type="romanUcPeriod"/>
            </a:pPr>
            <a:r>
              <a:rPr lang="en-AU" sz="2000" dirty="0"/>
              <a:t>direction, supervision and implementation of all </a:t>
            </a:r>
            <a:r>
              <a:rPr lang="en-AU" sz="2000" dirty="0" smtClean="0"/>
              <a:t>Preschool </a:t>
            </a:r>
            <a:r>
              <a:rPr lang="en-AU" sz="2000" dirty="0"/>
              <a:t>staff</a:t>
            </a:r>
          </a:p>
          <a:p>
            <a:pPr marL="571500" lvl="0" indent="-571500">
              <a:lnSpc>
                <a:spcPct val="100000"/>
              </a:lnSpc>
              <a:buFont typeface="+mj-lt"/>
              <a:buAutoNum type="romanUcPeriod"/>
            </a:pPr>
            <a:r>
              <a:rPr lang="en-AU" sz="2000" dirty="0"/>
              <a:t>organising of training courses for </a:t>
            </a:r>
            <a:r>
              <a:rPr lang="en-AU" sz="2000" dirty="0" smtClean="0"/>
              <a:t>Preschool </a:t>
            </a:r>
            <a:r>
              <a:rPr lang="en-AU" sz="2000" dirty="0"/>
              <a:t>assistants</a:t>
            </a:r>
          </a:p>
          <a:p>
            <a:pPr marL="571500" lvl="0" indent="-571500">
              <a:lnSpc>
                <a:spcPct val="100000"/>
              </a:lnSpc>
              <a:buFont typeface="+mj-lt"/>
              <a:buAutoNum type="romanUcPeriod"/>
            </a:pPr>
            <a:r>
              <a:rPr lang="en-AU" sz="2000" dirty="0"/>
              <a:t>liaison between Welfare Branch, parent committees, and other groups interested in </a:t>
            </a:r>
            <a:r>
              <a:rPr lang="en-AU" sz="2000" dirty="0" smtClean="0"/>
              <a:t>Preschool </a:t>
            </a:r>
            <a:r>
              <a:rPr lang="en-AU" sz="2000" dirty="0"/>
              <a:t>education; and planning of </a:t>
            </a:r>
            <a:r>
              <a:rPr lang="en-AU" sz="2000" dirty="0" smtClean="0"/>
              <a:t>Preschool </a:t>
            </a:r>
            <a:r>
              <a:rPr lang="en-AU" sz="2000" dirty="0"/>
              <a:t>centres, selection of sites and general layout of equipment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" y="1396500"/>
            <a:ext cx="4604727" cy="31069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1799" y="4503405"/>
            <a:ext cx="6405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 err="1" smtClean="0"/>
              <a:t>Alekareng</a:t>
            </a:r>
            <a:r>
              <a:rPr lang="en-AU" sz="1200" dirty="0" smtClean="0"/>
              <a:t> 1965, Joyce Gilbert Collection PH0048/0418, </a:t>
            </a:r>
          </a:p>
          <a:p>
            <a:r>
              <a:rPr lang="en-AU" sz="1200" dirty="0" smtClean="0"/>
              <a:t>Northern </a:t>
            </a:r>
            <a:r>
              <a:rPr lang="en-AU" sz="1200" smtClean="0"/>
              <a:t>Territory </a:t>
            </a:r>
            <a:r>
              <a:rPr lang="en-AU" sz="1200" smtClean="0"/>
              <a:t>Library</a:t>
            </a:r>
            <a:endParaRPr lang="yo-NG" sz="1200" dirty="0"/>
          </a:p>
        </p:txBody>
      </p:sp>
    </p:spTree>
    <p:extLst>
      <p:ext uri="{BB962C8B-B14F-4D97-AF65-F5344CB8AC3E}">
        <p14:creationId xmlns:p14="http://schemas.microsoft.com/office/powerpoint/2010/main" val="114564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17000"/>
    </mc:Choice>
    <mc:Fallback xmlns="">
      <p:transition advTm="17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Harry</a:t>
            </a:r>
            <a:r>
              <a:rPr lang="en-AU" dirty="0" smtClean="0">
                <a:solidFill>
                  <a:srgbClr val="FF0000"/>
                </a:solidFill>
              </a:rPr>
              <a:t> </a:t>
            </a:r>
            <a:r>
              <a:rPr lang="en-AU" dirty="0"/>
              <a:t>took an active </a:t>
            </a:r>
            <a:r>
              <a:rPr lang="en-AU" dirty="0" smtClean="0"/>
              <a:t>role</a:t>
            </a:r>
            <a:endParaRPr lang="yo-NG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172" y="1505362"/>
            <a:ext cx="4300628" cy="4203434"/>
          </a:xfrm>
        </p:spPr>
      </p:pic>
      <p:sp>
        <p:nvSpPr>
          <p:cNvPr id="7" name="Rectangle 6"/>
          <p:cNvSpPr/>
          <p:nvPr/>
        </p:nvSpPr>
        <p:spPr>
          <a:xfrm>
            <a:off x="1705782" y="2548067"/>
            <a:ext cx="469386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 smtClean="0"/>
              <a:t>By virtue </a:t>
            </a:r>
            <a:r>
              <a:rPr lang="en-AU" sz="2400" dirty="0"/>
              <a:t>of </a:t>
            </a:r>
            <a:r>
              <a:rPr lang="en-AU" sz="2400" dirty="0" smtClean="0"/>
              <a:t>his position as Director </a:t>
            </a:r>
            <a:r>
              <a:rPr lang="en-AU" sz="2400" dirty="0"/>
              <a:t>of Welfare, Harry was Chair of the </a:t>
            </a:r>
            <a:r>
              <a:rPr lang="en-AU" sz="2400" dirty="0" smtClean="0"/>
              <a:t>Preschool </a:t>
            </a:r>
            <a:r>
              <a:rPr lang="en-AU" sz="2400" dirty="0"/>
              <a:t>Association. </a:t>
            </a:r>
            <a:endParaRPr lang="en-AU" sz="2400" dirty="0" smtClean="0">
              <a:solidFill>
                <a:srgbClr val="FF0000"/>
              </a:solidFill>
            </a:endParaRPr>
          </a:p>
          <a:p>
            <a:endParaRPr lang="en-AU" sz="2800" dirty="0" smtClean="0"/>
          </a:p>
          <a:p>
            <a:endParaRPr lang="en-AU" sz="2800" dirty="0"/>
          </a:p>
          <a:p>
            <a:endParaRPr lang="en-AU" sz="28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45176" y="5731366"/>
            <a:ext cx="8196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 smtClean="0"/>
              <a:t>Amoonguna 1960: Giese Collection, </a:t>
            </a:r>
          </a:p>
          <a:p>
            <a:r>
              <a:rPr lang="en-AU" sz="1200" dirty="0" smtClean="0"/>
              <a:t>Northern Territory Library PH0351-0097</a:t>
            </a:r>
            <a:endParaRPr lang="yo-NG" sz="1200" dirty="0"/>
          </a:p>
        </p:txBody>
      </p:sp>
    </p:spTree>
    <p:extLst>
      <p:ext uri="{BB962C8B-B14F-4D97-AF65-F5344CB8AC3E}">
        <p14:creationId xmlns:p14="http://schemas.microsoft.com/office/powerpoint/2010/main" val="397034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Amalgamation</a:t>
            </a:r>
            <a:endParaRPr lang="yo-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5901" y="1432639"/>
            <a:ext cx="5399314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AU" sz="2400" dirty="0" smtClean="0"/>
              <a:t>In 1973, the </a:t>
            </a:r>
            <a:r>
              <a:rPr lang="en-AU" sz="2400" dirty="0"/>
              <a:t>NT Community School system and the Special Schools for Aboriginals (Welfare Schools) were amalgamated into a single </a:t>
            </a:r>
            <a:r>
              <a:rPr lang="en-AU" sz="2400" dirty="0" smtClean="0"/>
              <a:t>education </a:t>
            </a:r>
            <a:r>
              <a:rPr lang="en-AU" sz="2400" dirty="0"/>
              <a:t>system for the </a:t>
            </a:r>
            <a:r>
              <a:rPr lang="en-AU" sz="2400" dirty="0" smtClean="0"/>
              <a:t>NT.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AU" sz="2400" dirty="0"/>
              <a:t>The governance arrangements changed and Harry Giese turned his energy and experience to other community work.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AU" sz="2400" dirty="0" smtClean="0"/>
              <a:t>Preschool </a:t>
            </a:r>
            <a:r>
              <a:rPr lang="en-AU" sz="2400" dirty="0"/>
              <a:t>teachers came under the management of the school Principal.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5581" y="2060524"/>
            <a:ext cx="4867552" cy="34715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55215" y="5525927"/>
            <a:ext cx="81969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 smtClean="0"/>
              <a:t>Papunya 1961</a:t>
            </a:r>
            <a:r>
              <a:rPr lang="en-AU" sz="1200" dirty="0"/>
              <a:t>: Giese </a:t>
            </a:r>
            <a:r>
              <a:rPr lang="en-AU" sz="1200" dirty="0" smtClean="0"/>
              <a:t>Collection, Northern Territory Library PH0351-0130</a:t>
            </a:r>
            <a:endParaRPr lang="yo-NG" sz="1200" dirty="0"/>
          </a:p>
        </p:txBody>
      </p:sp>
    </p:spTree>
    <p:extLst>
      <p:ext uri="{BB962C8B-B14F-4D97-AF65-F5344CB8AC3E}">
        <p14:creationId xmlns:p14="http://schemas.microsoft.com/office/powerpoint/2010/main" val="369156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17000"/>
    </mc:Choice>
    <mc:Fallback xmlns="">
      <p:transition advTm="17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Copyright </a:t>
            </a:r>
            <a:endParaRPr lang="yo-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sz="2000" dirty="0" smtClean="0"/>
              <a:t>This </a:t>
            </a:r>
            <a:r>
              <a:rPr lang="en-AU" sz="2000" dirty="0"/>
              <a:t>work is licensed under a </a:t>
            </a:r>
            <a:r>
              <a:rPr lang="en-AU" sz="2000" dirty="0">
                <a:hlinkClick r:id="rId2"/>
              </a:rPr>
              <a:t>Creative Commons Attribution 4.0 </a:t>
            </a:r>
            <a:r>
              <a:rPr lang="en-AU" sz="2000" dirty="0" smtClean="0">
                <a:hlinkClick r:id="rId2"/>
              </a:rPr>
              <a:t>International Licence</a:t>
            </a:r>
            <a:r>
              <a:rPr lang="en-AU" sz="2000" dirty="0" smtClean="0"/>
              <a:t> and qualifies as a Free Culture License.</a:t>
            </a:r>
          </a:p>
          <a:p>
            <a:pPr marL="0" indent="0">
              <a:buNone/>
            </a:pPr>
            <a:r>
              <a:rPr lang="en-AU" sz="2000" b="1" dirty="0" smtClean="0"/>
              <a:t>Attribution</a:t>
            </a:r>
          </a:p>
          <a:p>
            <a:pPr marL="0" indent="0">
              <a:buNone/>
            </a:pPr>
            <a:r>
              <a:rPr lang="en-AU" sz="2000" dirty="0" smtClean="0"/>
              <a:t>It is to be attributed as follows:</a:t>
            </a:r>
          </a:p>
          <a:p>
            <a:r>
              <a:rPr lang="en-AU" sz="2000" dirty="0" smtClean="0"/>
              <a:t>Title: </a:t>
            </a:r>
            <a:r>
              <a:rPr lang="en-AU" sz="2000" dirty="0"/>
              <a:t>Harry </a:t>
            </a:r>
            <a:r>
              <a:rPr lang="en-AU" sz="2000" dirty="0" smtClean="0"/>
              <a:t>Giese: </a:t>
            </a:r>
            <a:r>
              <a:rPr lang="en-AU" sz="2000" dirty="0"/>
              <a:t>Early Childhood </a:t>
            </a:r>
            <a:r>
              <a:rPr lang="en-AU" sz="2000" dirty="0" smtClean="0"/>
              <a:t>Champion</a:t>
            </a:r>
          </a:p>
          <a:p>
            <a:r>
              <a:rPr lang="en-AU" sz="2000" dirty="0" smtClean="0"/>
              <a:t>Author: Sue Reaburn </a:t>
            </a:r>
          </a:p>
          <a:p>
            <a:r>
              <a:rPr lang="yo-NG" sz="2000" dirty="0" smtClean="0"/>
              <a:t>©</a:t>
            </a:r>
            <a:r>
              <a:rPr lang="en-AU" sz="2000" dirty="0" smtClean="0"/>
              <a:t> </a:t>
            </a:r>
            <a:r>
              <a:rPr lang="en-AU" sz="2000" dirty="0"/>
              <a:t>2016 Early Childhood Association - Northern Territory </a:t>
            </a:r>
            <a:r>
              <a:rPr lang="en-AU" sz="2000" dirty="0" smtClean="0"/>
              <a:t>Branch</a:t>
            </a:r>
          </a:p>
          <a:p>
            <a:r>
              <a:rPr lang="en-AU" sz="2000" dirty="0"/>
              <a:t>Individual pieces of content must also be additionally attributed as identified on the item when shared or adapted separately to this work as a whole.</a:t>
            </a:r>
          </a:p>
          <a:p>
            <a:pPr marL="0" indent="0">
              <a:buNone/>
            </a:pPr>
            <a:r>
              <a:rPr lang="en-AU" dirty="0" smtClean="0"/>
              <a:t>		</a:t>
            </a:r>
            <a:r>
              <a:rPr lang="en-AU" sz="2000" b="1" dirty="0"/>
              <a:t>Additional </a:t>
            </a:r>
            <a:r>
              <a:rPr lang="en-AU" sz="2000" b="1" dirty="0" smtClean="0"/>
              <a:t>Conditions</a:t>
            </a:r>
          </a:p>
          <a:p>
            <a:pPr marL="0" indent="0">
              <a:buNone/>
            </a:pPr>
            <a:r>
              <a:rPr lang="en-AU" sz="2000" dirty="0"/>
              <a:t>	</a:t>
            </a:r>
            <a:r>
              <a:rPr lang="en-AU" sz="2000" dirty="0" smtClean="0"/>
              <a:t>	Permission is required of people </a:t>
            </a:r>
            <a:r>
              <a:rPr lang="en-AU" sz="2000" dirty="0"/>
              <a:t>using material in course packs and </a:t>
            </a:r>
            <a:r>
              <a:rPr lang="en-AU" sz="2000" dirty="0" smtClean="0"/>
              <a:t>other 			education material and can be requested at </a:t>
            </a:r>
            <a:r>
              <a:rPr lang="en-AU" sz="2000" dirty="0" smtClean="0">
                <a:hlinkClick r:id="rId3"/>
              </a:rPr>
              <a:t>educationmob@iinet.net.au</a:t>
            </a:r>
            <a:endParaRPr lang="en-AU" sz="2000" dirty="0" smtClean="0"/>
          </a:p>
          <a:p>
            <a:pPr marL="0" indent="0">
              <a:buNone/>
            </a:pPr>
            <a:endParaRPr lang="en-AU" sz="2000" dirty="0"/>
          </a:p>
          <a:p>
            <a:pPr marL="0" indent="0">
              <a:buNone/>
            </a:pPr>
            <a:endParaRPr lang="yo-NG" sz="2000" b="1" dirty="0"/>
          </a:p>
        </p:txBody>
      </p:sp>
      <p:sp>
        <p:nvSpPr>
          <p:cNvPr id="4" name="AutoShape 2" descr="Image result for copyright symbol"/>
          <p:cNvSpPr>
            <a:spLocks noChangeAspect="1" noChangeArrowheads="1"/>
          </p:cNvSpPr>
          <p:nvPr/>
        </p:nvSpPr>
        <p:spPr bwMode="auto">
          <a:xfrm>
            <a:off x="-31750" y="-136525"/>
            <a:ext cx="885825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yo-NG"/>
          </a:p>
        </p:txBody>
      </p:sp>
      <p:sp>
        <p:nvSpPr>
          <p:cNvPr id="6" name="AutoShape 6" descr="Image result for copyright symbol"/>
          <p:cNvSpPr>
            <a:spLocks noChangeAspect="1" noChangeArrowheads="1"/>
          </p:cNvSpPr>
          <p:nvPr/>
        </p:nvSpPr>
        <p:spPr bwMode="auto">
          <a:xfrm>
            <a:off x="273050" y="168275"/>
            <a:ext cx="885825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yo-NG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833" y="243681"/>
            <a:ext cx="1514475" cy="1514475"/>
          </a:xfrm>
          <a:prstGeom prst="rect">
            <a:avLst/>
          </a:prstGeom>
        </p:spPr>
      </p:pic>
      <p:pic>
        <p:nvPicPr>
          <p:cNvPr id="1034" name="2EBCBAD3-3256-4038-A2DC-C76F982B9C42" descr="4302ED7D-5939-4F0F-BDC1-BE14D8A3F95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1883" y="447957"/>
            <a:ext cx="255905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284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2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990600" y="19780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b="1" dirty="0">
                <a:solidFill>
                  <a:srgbClr val="FF0000"/>
                </a:solidFill>
              </a:rPr>
              <a:t>WARNING</a:t>
            </a:r>
            <a:endParaRPr lang="en-AU" b="1" dirty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>
                <a:solidFill>
                  <a:prstClr val="black"/>
                </a:solidFill>
              </a:rPr>
              <a:t>Aboriginal and Torres Strait Islander people are advised that this presentation </a:t>
            </a:r>
            <a:r>
              <a:rPr lang="en-US" b="1" dirty="0" smtClean="0">
                <a:solidFill>
                  <a:prstClr val="black"/>
                </a:solidFill>
              </a:rPr>
              <a:t>contains </a:t>
            </a:r>
            <a:r>
              <a:rPr lang="en-US" b="1" dirty="0">
                <a:solidFill>
                  <a:prstClr val="black"/>
                </a:solidFill>
              </a:rPr>
              <a:t>the names and images of people who have passed away. </a:t>
            </a:r>
          </a:p>
          <a:p>
            <a:endParaRPr lang="yo-N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44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4000"/>
    </mc:Choice>
    <mc:Fallback xmlns="">
      <p:transition advTm="4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About this presentation</a:t>
            </a:r>
            <a:endParaRPr lang="yo-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5901" y="1693827"/>
            <a:ext cx="8399026" cy="4351338"/>
          </a:xfrm>
        </p:spPr>
        <p:txBody>
          <a:bodyPr>
            <a:normAutofit fontScale="3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sz="5100" dirty="0" smtClean="0"/>
              <a:t>This presentation presents one of the early pioneers who </a:t>
            </a:r>
            <a:r>
              <a:rPr lang="en-US" sz="5100" dirty="0"/>
              <a:t>shaped </a:t>
            </a:r>
            <a:r>
              <a:rPr lang="en-US" sz="5100" dirty="0" smtClean="0"/>
              <a:t>Preschool </a:t>
            </a:r>
            <a:r>
              <a:rPr lang="en-US" sz="5100" dirty="0"/>
              <a:t>Education</a:t>
            </a:r>
            <a:r>
              <a:rPr lang="en-US" sz="5100" dirty="0" smtClean="0"/>
              <a:t>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5100" dirty="0"/>
              <a:t>Information in this presentation is garnered from a number of sources:</a:t>
            </a:r>
          </a:p>
          <a:p>
            <a:pPr>
              <a:lnSpc>
                <a:spcPct val="120000"/>
              </a:lnSpc>
            </a:pPr>
            <a:r>
              <a:rPr lang="en-US" sz="5100" dirty="0" smtClean="0">
                <a:hlinkClick r:id="rId2"/>
              </a:rPr>
              <a:t>Harry Christian Giese Collection</a:t>
            </a:r>
            <a:r>
              <a:rPr lang="en-US" sz="5100" dirty="0" smtClean="0"/>
              <a:t>, 15-036, Arafura Research Archive, </a:t>
            </a:r>
            <a:r>
              <a:rPr lang="en-US" sz="5100" dirty="0"/>
              <a:t>Charles Darwin </a:t>
            </a:r>
            <a:r>
              <a:rPr lang="en-US" sz="5100" dirty="0" smtClean="0"/>
              <a:t>University</a:t>
            </a:r>
          </a:p>
          <a:p>
            <a:pPr>
              <a:lnSpc>
                <a:spcPct val="120000"/>
              </a:lnSpc>
            </a:pPr>
            <a:r>
              <a:rPr lang="en-US" sz="5100" dirty="0" smtClean="0"/>
              <a:t>Interviews with Harry Giese, NTRS 226, TS 755, Northern </a:t>
            </a:r>
            <a:r>
              <a:rPr lang="en-US" sz="5100" dirty="0"/>
              <a:t>Territory Archives </a:t>
            </a:r>
            <a:r>
              <a:rPr lang="en-US" sz="5100" dirty="0" smtClean="0"/>
              <a:t>Service</a:t>
            </a:r>
            <a:endParaRPr lang="en-US" sz="5100" dirty="0"/>
          </a:p>
          <a:p>
            <a:pPr>
              <a:lnSpc>
                <a:spcPct val="120000"/>
              </a:lnSpc>
            </a:pPr>
            <a:r>
              <a:rPr lang="en-US" sz="5100" dirty="0"/>
              <a:t>Northern Territory </a:t>
            </a:r>
            <a:r>
              <a:rPr lang="en-US" sz="5100" dirty="0" smtClean="0"/>
              <a:t>Library, </a:t>
            </a:r>
            <a:r>
              <a:rPr lang="en-US" sz="5100" dirty="0"/>
              <a:t>Giese (PH0351) </a:t>
            </a:r>
            <a:r>
              <a:rPr lang="en-US" sz="5100" dirty="0" smtClean="0"/>
              <a:t>and </a:t>
            </a:r>
            <a:r>
              <a:rPr lang="en-US" sz="5100" dirty="0" err="1" smtClean="0"/>
              <a:t>Tschirner</a:t>
            </a:r>
            <a:r>
              <a:rPr lang="en-US" sz="5100" dirty="0" smtClean="0"/>
              <a:t> </a:t>
            </a:r>
            <a:r>
              <a:rPr lang="en-US" sz="5100" dirty="0"/>
              <a:t>(PH0703) </a:t>
            </a:r>
            <a:r>
              <a:rPr lang="en-US" sz="5100" dirty="0" smtClean="0"/>
              <a:t>Collections, Territory Stories/</a:t>
            </a:r>
            <a:r>
              <a:rPr lang="en-US" sz="5100" dirty="0" err="1" smtClean="0"/>
              <a:t>PictureNT</a:t>
            </a:r>
            <a:endParaRPr lang="en-US" sz="5100" dirty="0" smtClean="0"/>
          </a:p>
          <a:p>
            <a:pPr>
              <a:lnSpc>
                <a:spcPct val="120000"/>
              </a:lnSpc>
            </a:pPr>
            <a:r>
              <a:rPr lang="en-US" sz="5100" dirty="0" smtClean="0"/>
              <a:t>Diana </a:t>
            </a:r>
            <a:r>
              <a:rPr lang="en-US" sz="5100" dirty="0"/>
              <a:t>Giese – personal </a:t>
            </a:r>
            <a:r>
              <a:rPr lang="en-US" sz="5100" dirty="0" smtClean="0"/>
              <a:t>communication</a:t>
            </a:r>
          </a:p>
          <a:p>
            <a:pPr>
              <a:lnSpc>
                <a:spcPct val="120000"/>
              </a:lnSpc>
            </a:pPr>
            <a:r>
              <a:rPr lang="en-US" sz="5100" dirty="0" smtClean="0"/>
              <a:t>Thanks to </a:t>
            </a:r>
            <a:r>
              <a:rPr lang="en-US" sz="5100" dirty="0"/>
              <a:t>Diana </a:t>
            </a:r>
            <a:r>
              <a:rPr lang="en-US" sz="5100" dirty="0" smtClean="0"/>
              <a:t>Giese and </a:t>
            </a:r>
            <a:r>
              <a:rPr lang="en-US" sz="5100" dirty="0"/>
              <a:t>D</a:t>
            </a:r>
            <a:r>
              <a:rPr lang="en-US" sz="5100" dirty="0" smtClean="0"/>
              <a:t>avid </a:t>
            </a:r>
            <a:r>
              <a:rPr lang="en-US" sz="5100" dirty="0"/>
              <a:t>M</a:t>
            </a:r>
            <a:r>
              <a:rPr lang="en-US" sz="5100" dirty="0" smtClean="0"/>
              <a:t>organ for sub-edits.</a:t>
            </a:r>
          </a:p>
          <a:p>
            <a:pPr marL="0" indent="0">
              <a:buNone/>
            </a:pPr>
            <a:endParaRPr lang="en-US" sz="2300" dirty="0"/>
          </a:p>
          <a:p>
            <a:pPr marL="0" indent="0">
              <a:buNone/>
            </a:pPr>
            <a:r>
              <a:rPr lang="en-US" sz="3500" dirty="0" smtClean="0"/>
              <a:t>Errors </a:t>
            </a:r>
            <a:r>
              <a:rPr lang="en-US" sz="3500" dirty="0"/>
              <a:t>of fact and omissions are the responsibility of the developer, Sue Reaburn.</a:t>
            </a:r>
            <a:endParaRPr lang="en-AU" sz="3500" dirty="0"/>
          </a:p>
          <a:p>
            <a:endParaRPr lang="yo-NG" sz="2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12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Mr Harry C. Giese: Summary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01696"/>
            <a:ext cx="5697082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AU" sz="2400" dirty="0"/>
              <a:t>On 13 May 1954, </a:t>
            </a:r>
            <a:r>
              <a:rPr lang="en-AU" sz="2400" dirty="0" smtClean="0"/>
              <a:t>Harry </a:t>
            </a:r>
            <a:r>
              <a:rPr lang="en-AU" sz="2400" dirty="0"/>
              <a:t>Giese </a:t>
            </a:r>
            <a:r>
              <a:rPr lang="en-AU" sz="2400" dirty="0" smtClean="0"/>
              <a:t>was appointed as the first Director </a:t>
            </a:r>
            <a:r>
              <a:rPr lang="en-AU" sz="2400" dirty="0"/>
              <a:t>of </a:t>
            </a:r>
            <a:r>
              <a:rPr lang="en-AU" sz="2400" dirty="0" smtClean="0"/>
              <a:t>Welfare</a:t>
            </a:r>
            <a:r>
              <a:rPr lang="en-AU" sz="2400" dirty="0"/>
              <a:t> </a:t>
            </a:r>
            <a:r>
              <a:rPr lang="en-AU" sz="2400" dirty="0" smtClean="0"/>
              <a:t>in the Northern Territory Administration of post-war reconstruction.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AU" sz="2400" dirty="0" smtClean="0"/>
              <a:t>He </a:t>
            </a:r>
            <a:r>
              <a:rPr lang="en-AU" sz="2400" dirty="0"/>
              <a:t>was </a:t>
            </a:r>
            <a:r>
              <a:rPr lang="en-AU" sz="2400" dirty="0" smtClean="0"/>
              <a:t>to </a:t>
            </a:r>
            <a:r>
              <a:rPr lang="en-AU" sz="2400" dirty="0"/>
              <a:t>introduce bills into the NT Legislative Council that set the framework for completely new policy and </a:t>
            </a:r>
            <a:r>
              <a:rPr lang="en-AU" sz="2400" dirty="0" smtClean="0"/>
              <a:t>new administrative </a:t>
            </a:r>
            <a:r>
              <a:rPr lang="en-AU" sz="2400" dirty="0"/>
              <a:t>approaches to Aboriginal affairs.  </a:t>
            </a:r>
            <a:endParaRPr lang="en-AU" sz="24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809882" y="5342925"/>
            <a:ext cx="5826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 smtClean="0"/>
              <a:t>Tschirner Collection, Northern Territory Library PH703-0463 </a:t>
            </a:r>
            <a:endParaRPr lang="yo-NG" sz="1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873" y="2285983"/>
            <a:ext cx="4596280" cy="306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313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15000"/>
    </mc:Choice>
    <mc:Fallback xmlns="">
      <p:transition advTm="15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He was a trained teacher</a:t>
            </a:r>
            <a:endParaRPr lang="yo-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5035" y="2207824"/>
            <a:ext cx="5382986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AU" sz="2400" dirty="0"/>
              <a:t>Trained at the Universities of Western Australia and Melbourne, Harry taught in his home state </a:t>
            </a:r>
            <a:r>
              <a:rPr lang="en-AU" sz="2400" dirty="0" smtClean="0"/>
              <a:t>of W.A. and </a:t>
            </a:r>
            <a:r>
              <a:rPr lang="en-AU" sz="2400" dirty="0"/>
              <a:t>in Queensland, where he was the first Director of Physical Education, before becoming Commonwealth National Fitness Officer.</a:t>
            </a:r>
          </a:p>
          <a:p>
            <a:pPr marL="0" indent="0">
              <a:lnSpc>
                <a:spcPct val="100000"/>
              </a:lnSpc>
              <a:buNone/>
            </a:pPr>
            <a:endParaRPr lang="en-AU" sz="2400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yo-NG" dirty="0"/>
          </a:p>
        </p:txBody>
      </p:sp>
      <p:sp>
        <p:nvSpPr>
          <p:cNvPr id="5" name="TextBox 4"/>
          <p:cNvSpPr txBox="1"/>
          <p:nvPr/>
        </p:nvSpPr>
        <p:spPr>
          <a:xfrm>
            <a:off x="7246107" y="5922382"/>
            <a:ext cx="40190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 smtClean="0"/>
              <a:t>Tschirner Collection, Northern Territory Library PH703-0463 </a:t>
            </a:r>
            <a:endParaRPr lang="yo-NG" sz="1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393" y="1042953"/>
            <a:ext cx="3015488" cy="487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00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He saw education as key to the work</a:t>
            </a:r>
            <a:endParaRPr lang="yo-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9777" y="1961244"/>
            <a:ext cx="5317671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AU" sz="2400" dirty="0"/>
              <a:t>He was to develop programs under federal government policies to meet objectives in welfare, education, training and employment. 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AU" sz="2400" dirty="0"/>
              <a:t>His saw education as integral to the total welfare program.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AU" sz="2400" dirty="0"/>
              <a:t>His responsibilities included oversight of all </a:t>
            </a:r>
            <a:r>
              <a:rPr lang="en-AU" sz="2400" dirty="0" smtClean="0"/>
              <a:t>Preschools </a:t>
            </a:r>
            <a:r>
              <a:rPr lang="en-AU" sz="2400" dirty="0"/>
              <a:t>in the Northern Territory. </a:t>
            </a:r>
          </a:p>
          <a:p>
            <a:endParaRPr lang="yo-N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475" y="1998231"/>
            <a:ext cx="4666627" cy="329090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783268" y="5276619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200" dirty="0" err="1" smtClean="0"/>
              <a:t>Milikapiti</a:t>
            </a:r>
            <a:r>
              <a:rPr lang="en-AU" sz="1200" dirty="0" smtClean="0"/>
              <a:t> </a:t>
            </a:r>
            <a:r>
              <a:rPr lang="en-AU" sz="1200" dirty="0" err="1" smtClean="0"/>
              <a:t>nd</a:t>
            </a:r>
            <a:r>
              <a:rPr lang="en-AU" sz="1200" dirty="0" smtClean="0"/>
              <a:t>: Giese </a:t>
            </a:r>
            <a:r>
              <a:rPr lang="en-AU" sz="1200" dirty="0"/>
              <a:t>Collection, Northern Territory Library </a:t>
            </a:r>
            <a:r>
              <a:rPr lang="en-AU" sz="1200" dirty="0" smtClean="0"/>
              <a:t>PH0351-0051</a:t>
            </a:r>
            <a:endParaRPr lang="yo-NG" sz="1200" dirty="0"/>
          </a:p>
        </p:txBody>
      </p:sp>
    </p:spTree>
    <p:extLst>
      <p:ext uri="{BB962C8B-B14F-4D97-AF65-F5344CB8AC3E}">
        <p14:creationId xmlns:p14="http://schemas.microsoft.com/office/powerpoint/2010/main" val="402227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12000"/>
    </mc:Choice>
    <mc:Fallback xmlns="">
      <p:transition advTm="12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His influence was far-reaching</a:t>
            </a:r>
            <a:endParaRPr lang="yo-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86312" y="1739322"/>
            <a:ext cx="8224879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AU" sz="2400" i="1" dirty="0"/>
              <a:t>He arrived in Darwin in October 1954 and almost immediately had discussions with the Senior Education Officer about programmes in special schools. In November 1954 as a member of the Northern Territory Legislative Council he foreshadowed in the Council the transfer of education to the new Welfare </a:t>
            </a:r>
            <a:r>
              <a:rPr lang="en-AU" sz="2400" i="1" dirty="0" smtClean="0"/>
              <a:t>Branch</a:t>
            </a:r>
            <a:r>
              <a:rPr lang="en-AU" sz="2400" i="1" dirty="0"/>
              <a:t>. Although the Welfare Branch did not specifically give the Director the responsibility of controlling </a:t>
            </a:r>
            <a:r>
              <a:rPr lang="en-AU" sz="2400" i="1" dirty="0" smtClean="0"/>
              <a:t>Aboriginal </a:t>
            </a:r>
            <a:r>
              <a:rPr lang="en-AU" sz="2400" i="1" dirty="0"/>
              <a:t>education it did give him the power to ‘arrange’ education for </a:t>
            </a:r>
            <a:r>
              <a:rPr lang="en-AU" sz="2400" i="1" dirty="0" smtClean="0"/>
              <a:t>Aboriginal </a:t>
            </a:r>
            <a:r>
              <a:rPr lang="en-AU" sz="2400" i="1" dirty="0"/>
              <a:t>children.</a:t>
            </a:r>
          </a:p>
          <a:p>
            <a:pPr marL="0" indent="0" algn="r">
              <a:lnSpc>
                <a:spcPct val="100000"/>
              </a:lnSpc>
              <a:buNone/>
            </a:pPr>
            <a:r>
              <a:rPr lang="en-AU" sz="2400" dirty="0"/>
              <a:t/>
            </a:r>
            <a:br>
              <a:rPr lang="en-AU" sz="2400" dirty="0"/>
            </a:br>
            <a:r>
              <a:rPr lang="en-AU" sz="1300" dirty="0"/>
              <a:t>Flynn, </a:t>
            </a:r>
            <a:r>
              <a:rPr lang="en-AU" sz="1300" dirty="0" smtClean="0"/>
              <a:t>K. </a:t>
            </a:r>
            <a:r>
              <a:rPr lang="en-AU" sz="1300" dirty="0"/>
              <a:t>in </a:t>
            </a:r>
            <a:r>
              <a:rPr lang="en-AU" sz="1300" dirty="0" smtClean="0"/>
              <a:t>Harry Christian Giese </a:t>
            </a:r>
            <a:r>
              <a:rPr lang="en-AU" sz="1300" dirty="0"/>
              <a:t>Collection 15-036-018/4 page 105: Arafura </a:t>
            </a:r>
            <a:r>
              <a:rPr lang="en-AU" sz="1300" dirty="0" smtClean="0"/>
              <a:t>Archives, </a:t>
            </a:r>
            <a:r>
              <a:rPr lang="en-AU" sz="1300" dirty="0"/>
              <a:t>CDU</a:t>
            </a:r>
            <a:endParaRPr lang="yo-NG" sz="1300" dirty="0"/>
          </a:p>
          <a:p>
            <a:endParaRPr lang="yo-NG" dirty="0"/>
          </a:p>
        </p:txBody>
      </p:sp>
    </p:spTree>
    <p:extLst>
      <p:ext uri="{BB962C8B-B14F-4D97-AF65-F5344CB8AC3E}">
        <p14:creationId xmlns:p14="http://schemas.microsoft.com/office/powerpoint/2010/main" val="3197196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15000"/>
    </mc:Choice>
    <mc:Fallback xmlns="">
      <p:transition advTm="15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He saw education as key to social change</a:t>
            </a:r>
            <a:endParaRPr lang="yo-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2249" y="1813296"/>
            <a:ext cx="7349399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AU" sz="2400" i="1" dirty="0"/>
              <a:t>Education is obviously the major tool in the whole process of social change but the education program should not simply be looked at in terms of formal education restricted to a primary programme but should involve the full range of education services from </a:t>
            </a:r>
            <a:r>
              <a:rPr lang="en-AU" sz="2400" i="1" dirty="0" smtClean="0"/>
              <a:t>Preschool </a:t>
            </a:r>
            <a:r>
              <a:rPr lang="en-AU" sz="2400" i="1" dirty="0"/>
              <a:t>through to post-primary, secondary, post-secondary and tertiary and including education in parenthood and child care training and adult education involving literacy and studies of Australian society. </a:t>
            </a:r>
            <a:endParaRPr lang="en-AU" sz="2400" i="1" dirty="0" smtClean="0"/>
          </a:p>
          <a:p>
            <a:pPr marL="0" indent="0" algn="r">
              <a:buNone/>
            </a:pPr>
            <a:r>
              <a:rPr lang="en-AU" sz="1200" dirty="0"/>
              <a:t>Giese, </a:t>
            </a:r>
            <a:r>
              <a:rPr lang="en-AU" sz="1200" dirty="0" smtClean="0"/>
              <a:t>H. </a:t>
            </a:r>
            <a:r>
              <a:rPr lang="en-AU" sz="1200" dirty="0"/>
              <a:t>‘Education, A Key </a:t>
            </a:r>
            <a:r>
              <a:rPr lang="en-AU" sz="1200" dirty="0" smtClean="0"/>
              <a:t>Factor </a:t>
            </a:r>
            <a:r>
              <a:rPr lang="en-AU" sz="1200" dirty="0"/>
              <a:t>in </a:t>
            </a:r>
            <a:r>
              <a:rPr lang="en-AU" sz="1200" dirty="0" smtClean="0"/>
              <a:t>Aboriginal Advancement</a:t>
            </a:r>
            <a:r>
              <a:rPr lang="en-AU" sz="1200" dirty="0"/>
              <a:t>’ in Special Schools Bulletin V6 no 3 June 1969 p1</a:t>
            </a:r>
          </a:p>
          <a:p>
            <a:endParaRPr lang="yo-NG" sz="1200" dirty="0"/>
          </a:p>
        </p:txBody>
      </p:sp>
    </p:spTree>
    <p:extLst>
      <p:ext uri="{BB962C8B-B14F-4D97-AF65-F5344CB8AC3E}">
        <p14:creationId xmlns:p14="http://schemas.microsoft.com/office/powerpoint/2010/main" val="90053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70" advTm="17000"/>
    </mc:Choice>
    <mc:Fallback xmlns="">
      <p:transition advTm="17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844</Words>
  <Application>Microsoft Office PowerPoint</Application>
  <PresentationFormat>Custom</PresentationFormat>
  <Paragraphs>68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1_Office Theme</vt:lpstr>
      <vt:lpstr>Harry Giese</vt:lpstr>
      <vt:lpstr>Copyright </vt:lpstr>
      <vt:lpstr>PowerPoint Presentation</vt:lpstr>
      <vt:lpstr>About this presentation</vt:lpstr>
      <vt:lpstr>Mr Harry C. Giese: Summary </vt:lpstr>
      <vt:lpstr>He was a trained teacher</vt:lpstr>
      <vt:lpstr>He saw education as key to the work</vt:lpstr>
      <vt:lpstr>His influence was far-reaching</vt:lpstr>
      <vt:lpstr>He saw education as key to social change</vt:lpstr>
      <vt:lpstr>Preschools came under the Welfare Branch</vt:lpstr>
      <vt:lpstr>Availability of schooling expanded</vt:lpstr>
      <vt:lpstr>The Branch’s role in Preschools was explicit</vt:lpstr>
      <vt:lpstr>Harry took an active role</vt:lpstr>
      <vt:lpstr>Amalgamation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Harry Giese</dc:title>
  <dc:creator>Sue Reaburn</dc:creator>
  <cp:lastModifiedBy>Diana</cp:lastModifiedBy>
  <cp:revision>6</cp:revision>
  <dcterms:created xsi:type="dcterms:W3CDTF">2016-10-03T06:30:11Z</dcterms:created>
  <dcterms:modified xsi:type="dcterms:W3CDTF">2017-02-07T02:51:40Z</dcterms:modified>
</cp:coreProperties>
</file>